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2"/>
  </p:notesMasterIdLst>
  <p:sldIdLst>
    <p:sldId id="256" r:id="rId2"/>
    <p:sldId id="257" r:id="rId3"/>
    <p:sldId id="258" r:id="rId4"/>
    <p:sldId id="268" r:id="rId5"/>
    <p:sldId id="261" r:id="rId6"/>
    <p:sldId id="262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83B457-E3AE-E442-BE71-BA90CBF6E66B}" v="436" dt="2025-03-27T13:13:36.2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1"/>
    <p:restoredTop sz="77305"/>
  </p:normalViewPr>
  <p:slideViewPr>
    <p:cSldViewPr snapToGrid="0">
      <p:cViewPr varScale="1">
        <p:scale>
          <a:sx n="93" d="100"/>
          <a:sy n="93" d="100"/>
        </p:scale>
        <p:origin x="12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tor Miguel Aquino" userId="b642c88ee6f10f84" providerId="LiveId" clId="{E083B457-E3AE-E442-BE71-BA90CBF6E66B}"/>
    <pc:docChg chg="custSel modSld">
      <pc:chgData name="Hector Miguel Aquino" userId="b642c88ee6f10f84" providerId="LiveId" clId="{E083B457-E3AE-E442-BE71-BA90CBF6E66B}" dt="2025-03-27T13:13:36.286" v="39" actId="20577"/>
      <pc:docMkLst>
        <pc:docMk/>
      </pc:docMkLst>
      <pc:sldChg chg="modSp mod">
        <pc:chgData name="Hector Miguel Aquino" userId="b642c88ee6f10f84" providerId="LiveId" clId="{E083B457-E3AE-E442-BE71-BA90CBF6E66B}" dt="2025-03-27T13:13:36.286" v="39" actId="20577"/>
        <pc:sldMkLst>
          <pc:docMk/>
          <pc:sldMk cId="971830047" sldId="256"/>
        </pc:sldMkLst>
        <pc:spChg chg="mod">
          <ac:chgData name="Hector Miguel Aquino" userId="b642c88ee6f10f84" providerId="LiveId" clId="{E083B457-E3AE-E442-BE71-BA90CBF6E66B}" dt="2025-03-27T13:13:36.286" v="39" actId="20577"/>
          <ac:spMkLst>
            <pc:docMk/>
            <pc:sldMk cId="971830047" sldId="256"/>
            <ac:spMk id="3" creationId="{C2070EA7-229B-643A-2D15-8FD8F390C946}"/>
          </ac:spMkLst>
        </pc:spChg>
      </pc:sldChg>
      <pc:sldChg chg="modSp mod">
        <pc:chgData name="Hector Miguel Aquino" userId="b642c88ee6f10f84" providerId="LiveId" clId="{E083B457-E3AE-E442-BE71-BA90CBF6E66B}" dt="2025-03-27T11:05:27.698" v="11" actId="20577"/>
        <pc:sldMkLst>
          <pc:docMk/>
          <pc:sldMk cId="412134182" sldId="261"/>
        </pc:sldMkLst>
        <pc:spChg chg="mod">
          <ac:chgData name="Hector Miguel Aquino" userId="b642c88ee6f10f84" providerId="LiveId" clId="{E083B457-E3AE-E442-BE71-BA90CBF6E66B}" dt="2025-03-27T11:05:27.698" v="11" actId="20577"/>
          <ac:spMkLst>
            <pc:docMk/>
            <pc:sldMk cId="412134182" sldId="261"/>
            <ac:spMk id="3" creationId="{63B67F1D-2F47-3E1C-5FCA-51BEAFF4BD09}"/>
          </ac:spMkLst>
        </pc:spChg>
      </pc:sldChg>
      <pc:sldChg chg="modSp mod">
        <pc:chgData name="Hector Miguel Aquino" userId="b642c88ee6f10f84" providerId="LiveId" clId="{E083B457-E3AE-E442-BE71-BA90CBF6E66B}" dt="2025-03-27T11:35:28.088" v="24" actId="20577"/>
        <pc:sldMkLst>
          <pc:docMk/>
          <pc:sldMk cId="1722762474" sldId="267"/>
        </pc:sldMkLst>
        <pc:spChg chg="mod">
          <ac:chgData name="Hector Miguel Aquino" userId="b642c88ee6f10f84" providerId="LiveId" clId="{E083B457-E3AE-E442-BE71-BA90CBF6E66B}" dt="2025-03-27T11:35:28.088" v="24" actId="20577"/>
          <ac:spMkLst>
            <pc:docMk/>
            <pc:sldMk cId="1722762474" sldId="267"/>
            <ac:spMk id="3" creationId="{57359771-D4D6-A02E-AAC9-B5E03C478330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b642c88ee6f10f84/Mikel%20Cloud/Masters%20Requirements%202024/UK/Cranfield/Academics/Module%205_Predictive%20Analytics/Assignment/Difference%20calculation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Actual</a:t>
            </a:r>
            <a:r>
              <a:rPr lang="en-GB" baseline="0" dirty="0"/>
              <a:t> vs Predicted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GB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Predicted Close [a]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</c:spPr>
          </c:marker>
          <c:xVal>
            <c:numRef>
              <c:f>Sheet1!$A$2:$A$9</c:f>
              <c:numCache>
                <c:formatCode>m/d/yy</c:formatCode>
                <c:ptCount val="8"/>
                <c:pt idx="0">
                  <c:v>45730</c:v>
                </c:pt>
                <c:pt idx="1">
                  <c:v>45733</c:v>
                </c:pt>
                <c:pt idx="2">
                  <c:v>45734</c:v>
                </c:pt>
                <c:pt idx="3">
                  <c:v>45735</c:v>
                </c:pt>
                <c:pt idx="4">
                  <c:v>45736</c:v>
                </c:pt>
                <c:pt idx="5">
                  <c:v>45737</c:v>
                </c:pt>
                <c:pt idx="6">
                  <c:v>45740</c:v>
                </c:pt>
                <c:pt idx="7">
                  <c:v>45741</c:v>
                </c:pt>
              </c:numCache>
            </c:numRef>
          </c:xVal>
          <c:yVal>
            <c:numRef>
              <c:f>Sheet1!$B$2:$B$9</c:f>
              <c:numCache>
                <c:formatCode>_(* #,##0.00_);_(* \(#,##0.00\);_(* "-"??_);_(@_)</c:formatCode>
                <c:ptCount val="8"/>
                <c:pt idx="0">
                  <c:v>22584.437132999999</c:v>
                </c:pt>
                <c:pt idx="1">
                  <c:v>22594.978949</c:v>
                </c:pt>
                <c:pt idx="2">
                  <c:v>22605.622488000001</c:v>
                </c:pt>
                <c:pt idx="3">
                  <c:v>22616.267434000001</c:v>
                </c:pt>
                <c:pt idx="4">
                  <c:v>22626.916646000001</c:v>
                </c:pt>
                <c:pt idx="5">
                  <c:v>22637.570044</c:v>
                </c:pt>
                <c:pt idx="6">
                  <c:v>22648.227629000001</c:v>
                </c:pt>
                <c:pt idx="7">
                  <c:v>22658.889402000001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6F3-0749-AAD5-161D5766FDFA}"/>
            </c:ext>
          </c:extLst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Actual Close [b]</c:v>
                </c:pt>
              </c:strCache>
            </c:strRef>
          </c:tx>
          <c:spPr>
            <a:ln w="19050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rgbClr val="0070C0"/>
                </a:solidFill>
              </a:ln>
              <a:effectLst/>
            </c:spPr>
          </c:marker>
          <c:xVal>
            <c:numRef>
              <c:f>Sheet1!$A$2:$A$9</c:f>
              <c:numCache>
                <c:formatCode>m/d/yy</c:formatCode>
                <c:ptCount val="8"/>
                <c:pt idx="0">
                  <c:v>45730</c:v>
                </c:pt>
                <c:pt idx="1">
                  <c:v>45733</c:v>
                </c:pt>
                <c:pt idx="2">
                  <c:v>45734</c:v>
                </c:pt>
                <c:pt idx="3">
                  <c:v>45735</c:v>
                </c:pt>
                <c:pt idx="4">
                  <c:v>45736</c:v>
                </c:pt>
                <c:pt idx="5">
                  <c:v>45737</c:v>
                </c:pt>
                <c:pt idx="6">
                  <c:v>45740</c:v>
                </c:pt>
                <c:pt idx="7">
                  <c:v>45741</c:v>
                </c:pt>
              </c:numCache>
            </c:numRef>
          </c:xVal>
          <c:yVal>
            <c:numRef>
              <c:f>Sheet1!$D$2:$D$9</c:f>
              <c:numCache>
                <c:formatCode>#,##0.00</c:formatCode>
                <c:ptCount val="8"/>
                <c:pt idx="0">
                  <c:v>22986.82</c:v>
                </c:pt>
                <c:pt idx="1">
                  <c:v>23154.57</c:v>
                </c:pt>
                <c:pt idx="2" formatCode="_(* #,##0.00_);_(* \(#,##0.00\);_(* &quot;-&quot;??_);_(@_)">
                  <c:v>23380.7</c:v>
                </c:pt>
                <c:pt idx="3" formatCode="_(* #,##0.00_);_(* \(#,##0.00\);_(* &quot;-&quot;??_);_(@_)">
                  <c:v>23288.06</c:v>
                </c:pt>
                <c:pt idx="4" formatCode="_(* #,##0.00_);_(* \(#,##0.00\);_(* &quot;-&quot;??_);_(@_)">
                  <c:v>22999.15</c:v>
                </c:pt>
                <c:pt idx="5" formatCode="_(* #,##0.00_);_(* \(#,##0.00\);_(* &quot;-&quot;??_);_(@_)">
                  <c:v>22891.68</c:v>
                </c:pt>
                <c:pt idx="6" formatCode="_(* #,##0.00_);_(* \(#,##0.00\);_(* &quot;-&quot;??_);_(@_)">
                  <c:v>22852.66</c:v>
                </c:pt>
                <c:pt idx="7" formatCode="_(* #,##0.00_);_(* \(#,##0.00\);_(* &quot;-&quot;??_);_(@_)">
                  <c:v>23109.79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6F3-0749-AAD5-161D5766FD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8936864"/>
        <c:axId val="1468636944"/>
      </c:scatterChart>
      <c:valAx>
        <c:axId val="14689368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8636944"/>
        <c:crosses val="autoZero"/>
        <c:crossBetween val="midCat"/>
      </c:valAx>
      <c:valAx>
        <c:axId val="146863694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* #,##0.00_);_(* \(#,##0.00\);_(* &quot;-&quot;??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893686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FF0E7D-8108-9245-8A8C-1FDA83A18064}" type="datetimeFigureOut">
              <a:rPr lang="en-US" smtClean="0"/>
              <a:t>3/27/25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DB4803-7D63-A74A-95A9-7211EF57BF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92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</a:t>
            </a:r>
            <a:r>
              <a:rPr lang="en-US" dirty="0" err="1"/>
              <a:t>uk.marketscreener.com</a:t>
            </a:r>
            <a:r>
              <a:rPr lang="en-US" dirty="0"/>
              <a:t>/quote/index/DAX-7395/heatmap/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DB4803-7D63-A74A-95A9-7211EF57BF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189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Germany Debt-GDP ratio: 60% (lower than JP, US, China, UK, FR)</a:t>
            </a:r>
          </a:p>
          <a:p>
            <a:endParaRPr lang="en-US" dirty="0"/>
          </a:p>
          <a:p>
            <a:r>
              <a:rPr lang="en-US" dirty="0"/>
              <a:t>Source:</a:t>
            </a:r>
          </a:p>
          <a:p>
            <a:r>
              <a:rPr lang="en-US" dirty="0"/>
              <a:t>https://</a:t>
            </a:r>
            <a:r>
              <a:rPr lang="en-US" dirty="0" err="1"/>
              <a:t>www.dw.com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/china-puts-pressure-on-german-car-chemicals-engineering-industry/a-71919309</a:t>
            </a:r>
          </a:p>
          <a:p>
            <a:r>
              <a:rPr lang="en-US" dirty="0"/>
              <a:t>https://</a:t>
            </a:r>
            <a:r>
              <a:rPr lang="en-US" dirty="0" err="1"/>
              <a:t>www.dw.com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/1-trillion-impact-what-easing-debt-brake-means-for-germany/a-71949959</a:t>
            </a:r>
          </a:p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t&amp;source</a:t>
            </a:r>
            <a:r>
              <a:rPr lang="en-US" dirty="0"/>
              <a:t>=</a:t>
            </a:r>
            <a:r>
              <a:rPr lang="en-US" dirty="0" err="1"/>
              <a:t>web&amp;rct</a:t>
            </a:r>
            <a:r>
              <a:rPr lang="en-US" dirty="0"/>
              <a:t>=</a:t>
            </a:r>
            <a:r>
              <a:rPr lang="en-US" dirty="0" err="1"/>
              <a:t>j&amp;opi</a:t>
            </a:r>
            <a:r>
              <a:rPr lang="en-US" dirty="0"/>
              <a:t>=89978449&amp;url=https://</a:t>
            </a:r>
            <a:r>
              <a:rPr lang="en-US" dirty="0" err="1"/>
              <a:t>www.ft.com</a:t>
            </a:r>
            <a:r>
              <a:rPr lang="en-US" dirty="0"/>
              <a:t>/content/c02df9e1-10e0-4dfa-a3b5-0477cce3b98c&amp;ved=2ahUKEwjr8ZHoh6aMAxV-WkEAHaHzB_sQFnoECBQQAQ&amp;usg=AOvVaw1qlfNIcw95mmDsxyIffSa_</a:t>
            </a:r>
          </a:p>
          <a:p>
            <a:r>
              <a:rPr lang="en-US" dirty="0"/>
              <a:t>https://</a:t>
            </a:r>
            <a:r>
              <a:rPr lang="en-US" dirty="0" err="1"/>
              <a:t>www.telegraph.co.uk</a:t>
            </a:r>
            <a:r>
              <a:rPr lang="en-US" dirty="0"/>
              <a:t>/business/2025/03/11/</a:t>
            </a:r>
            <a:r>
              <a:rPr lang="en-US" dirty="0" err="1"/>
              <a:t>volkswagen</a:t>
            </a:r>
            <a:r>
              <a:rPr lang="en-US" dirty="0"/>
              <a:t>-open-to-building-military-equipment-</a:t>
            </a:r>
            <a:r>
              <a:rPr lang="en-US" dirty="0" err="1"/>
              <a:t>german</a:t>
            </a:r>
            <a:r>
              <a:rPr lang="en-US" dirty="0"/>
              <a:t>-army/</a:t>
            </a:r>
          </a:p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t&amp;source</a:t>
            </a:r>
            <a:r>
              <a:rPr lang="en-US" dirty="0"/>
              <a:t>=</a:t>
            </a:r>
            <a:r>
              <a:rPr lang="en-US" dirty="0" err="1"/>
              <a:t>web&amp;rct</a:t>
            </a:r>
            <a:r>
              <a:rPr lang="en-US" dirty="0"/>
              <a:t>=</a:t>
            </a:r>
            <a:r>
              <a:rPr lang="en-US" dirty="0" err="1"/>
              <a:t>j&amp;opi</a:t>
            </a:r>
            <a:r>
              <a:rPr lang="en-US" dirty="0"/>
              <a:t>=89978449&amp;url=https://</a:t>
            </a:r>
            <a:r>
              <a:rPr lang="en-US" dirty="0" err="1"/>
              <a:t>www.ft.com</a:t>
            </a:r>
            <a:r>
              <a:rPr lang="en-US" dirty="0"/>
              <a:t>/content/f4bb94b3-afba-4661-812b-bbba26d0f7ec&amp;ved=2ahUKEwjm89_6h6aMAxXKV0EAHT91FvEQxfQBKAB6BAgREAE&amp;usg=AOvVaw3CH3w2Xx8rcNVXPL05TLxc</a:t>
            </a:r>
          </a:p>
          <a:p>
            <a:r>
              <a:rPr lang="en-US" dirty="0"/>
              <a:t>https://</a:t>
            </a:r>
            <a:r>
              <a:rPr lang="en-US" dirty="0" err="1"/>
              <a:t>www.nytimes.com</a:t>
            </a:r>
            <a:r>
              <a:rPr lang="en-US" dirty="0"/>
              <a:t>/2025/03/12/business/</a:t>
            </a:r>
            <a:r>
              <a:rPr lang="en-US" dirty="0" err="1"/>
              <a:t>europe</a:t>
            </a:r>
            <a:r>
              <a:rPr lang="en-US" dirty="0"/>
              <a:t>-defense-</a:t>
            </a:r>
            <a:r>
              <a:rPr lang="en-US" dirty="0" err="1"/>
              <a:t>rheinmetall</a:t>
            </a:r>
            <a:r>
              <a:rPr lang="en-US" dirty="0"/>
              <a:t>-</a:t>
            </a:r>
            <a:r>
              <a:rPr lang="en-US" dirty="0" err="1"/>
              <a:t>earnings.html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www.statista.com</a:t>
            </a:r>
            <a:r>
              <a:rPr lang="en-US" dirty="0"/>
              <a:t>/statistics/1369634/business-electricity-price-worldwide-in-selected-countries/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DB4803-7D63-A74A-95A9-7211EF57BF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33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ADF stat &gt; all critical values. P-value is higher than 0.05. Faill to reject Ho -&gt; time series has a unit root and (non-stationary) does not have a constant mean &amp; variance over time.</a:t>
            </a:r>
          </a:p>
          <a:p>
            <a:endParaRPr lang="en-US" dirty="0"/>
          </a:p>
          <a:p>
            <a:r>
              <a:rPr lang="en-US" dirty="0"/>
              <a:t>Source: https://</a:t>
            </a:r>
            <a:r>
              <a:rPr lang="en-US" dirty="0" err="1"/>
              <a:t>uk.investing.com</a:t>
            </a:r>
            <a:r>
              <a:rPr lang="en-US" dirty="0"/>
              <a:t>/indices/germany-30-historical-data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DB4803-7D63-A74A-95A9-7211EF57BF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4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SARIMAX:</a:t>
            </a:r>
            <a:br>
              <a:rPr lang="en-US" dirty="0"/>
            </a:br>
            <a:r>
              <a:rPr lang="en-US" dirty="0"/>
              <a:t>Lowest AIC observed  </a:t>
            </a:r>
          </a:p>
          <a:p>
            <a:r>
              <a:rPr lang="en-US" dirty="0"/>
              <a:t>No residual autocorrelation at lag 1.</a:t>
            </a:r>
          </a:p>
          <a:p>
            <a:r>
              <a:rPr lang="en-US" dirty="0"/>
              <a:t>Coefficient: -0.0285 (p=0.046), indicating weak negative autocorrelation at lag 1.</a:t>
            </a:r>
          </a:p>
          <a:p>
            <a:r>
              <a:rPr lang="en-US" dirty="0"/>
              <a:t>Sigma 2.337e+04 indicate high volatility in residuals</a:t>
            </a:r>
          </a:p>
          <a:p>
            <a:r>
              <a:rPr lang="en-US" dirty="0"/>
              <a:t>Ljung-Box Test (Lag 1): Q=0.00, p=0.97: No autocorrelation in residuals at lag 1</a:t>
            </a:r>
          </a:p>
          <a:p>
            <a:r>
              <a:rPr lang="en-US" dirty="0"/>
              <a:t>Jarque-Bera Test: JB=3227.17, p=0.00: Residuals are non-normal, with left skew (-0.44) and heavy tails (kurtosis=8.45)</a:t>
            </a:r>
          </a:p>
          <a:p>
            <a:r>
              <a:rPr lang="en-US" dirty="0"/>
              <a:t>Heteroskedasticity Test: H=1.77, p=0.00: Residual variance is non-constant over time (may need GARCH)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DB4803-7D63-A74A-95A9-7211EF57BF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168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The model identifies strong volatility persistence (GARCH effect) and short-term reactions to shocks (ARCH effect), but the mean return is indistinguishable from zero. High </a:t>
            </a:r>
            <a:r>
              <a:rPr lang="en-GB" dirty="0"/>
              <a:t>omega</a:t>
            </a:r>
            <a:r>
              <a:rPr lang="en-GB" b="0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 indicates elevated baseline volatility.</a:t>
            </a:r>
          </a:p>
          <a:p>
            <a:endParaRPr lang="en-GB" b="0" i="0" u="none" strike="noStrike" dirty="0">
              <a:solidFill>
                <a:srgbClr val="F8FAFF"/>
              </a:solidFill>
              <a:effectLst/>
              <a:latin typeface="DeepSeek-CJK-patch"/>
            </a:endParaRPr>
          </a:p>
          <a:p>
            <a:pPr algn="l">
              <a:buNone/>
            </a:pPr>
            <a:r>
              <a:rPr lang="en-GB" b="1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Concise Interpretation of ARCH/GARCH Results:</a:t>
            </a:r>
          </a:p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Mean Model (Constant Mean):</a:t>
            </a:r>
            <a:endParaRPr lang="en-GB" b="0" i="0" u="none" strike="noStrike" dirty="0">
              <a:solidFill>
                <a:srgbClr val="F8FAFF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GB" b="0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The mean return (mu) is </a:t>
            </a:r>
            <a:r>
              <a:rPr lang="en-GB" b="1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not statistically significant</a:t>
            </a:r>
            <a:r>
              <a:rPr lang="en-GB" b="0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 (p=0.29), suggesting no strong evidence of a non-zero average return.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GB" b="0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The coefficient (3.2497) implies a small positive drift, but the wide confidence interval includes zero.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Volatility Model (ARCH/GARCH):</a:t>
            </a:r>
            <a:endParaRPr lang="en-GB" b="0" i="0" u="none" strike="noStrike" dirty="0">
              <a:solidFill>
                <a:srgbClr val="F8FAFF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ARCH(1) Term (alpha[1]):</a:t>
            </a:r>
            <a:r>
              <a:rPr lang="en-GB" b="0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 0.3056 (p=0.001) → Significant short-term volatility clustering (past shocks increase future volatility).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GARCH(1) Term (beta[1]):</a:t>
            </a:r>
            <a:r>
              <a:rPr lang="en-GB" b="0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 0.7624 (p≈0) → High persistence in volatility (long-term memory effect).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Omega (Baseline Volatility):</a:t>
            </a:r>
            <a:r>
              <a:rPr lang="en-GB" b="0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 Very large (18,091), suggesting high unconditional volatility.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GB" b="1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Model Fit:</a:t>
            </a:r>
            <a:endParaRPr lang="en-GB" b="0" i="0" u="none" strike="noStrike" dirty="0">
              <a:solidFill>
                <a:srgbClr val="F8FAFF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GB" b="0" i="0" u="none" strike="noStrike" dirty="0">
                <a:solidFill>
                  <a:srgbClr val="F8FAFF"/>
                </a:solidFill>
                <a:effectLst/>
                <a:latin typeface="DeepSeek-CJK-patch"/>
              </a:rPr>
              <a:t>Volatility dynamics are well-captured (significant ARCH/GARCH terms).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DB4803-7D63-A74A-95A9-7211EF57BF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60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DB4803-7D63-A74A-95A9-7211EF57BF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59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362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9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7375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824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469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3/27/25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60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3/27/25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100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3/27/25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5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3/27/25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0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3/27/25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5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3/27/25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207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340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uk.investing.com/indices/germany-30-historical-dat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17CEDE-38BC-685D-7659-6575C0489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02091"/>
            <a:ext cx="3291840" cy="2770216"/>
          </a:xfrm>
        </p:spPr>
        <p:txBody>
          <a:bodyPr anchor="t">
            <a:normAutofit/>
          </a:bodyPr>
          <a:lstStyle/>
          <a:p>
            <a:r>
              <a:rPr lang="en-US" sz="4400" dirty="0"/>
              <a:t>DAX</a:t>
            </a:r>
            <a:br>
              <a:rPr lang="en-US" sz="4400" dirty="0"/>
            </a:br>
            <a:r>
              <a:rPr lang="en-US" sz="2000" b="0" i="1" dirty="0">
                <a:solidFill>
                  <a:schemeClr val="bg1">
                    <a:lumMod val="50000"/>
                  </a:schemeClr>
                </a:solidFill>
              </a:rPr>
              <a:t>Deutscher </a:t>
            </a:r>
            <a:r>
              <a:rPr lang="en-US" sz="2000" b="0" i="1" dirty="0" err="1">
                <a:solidFill>
                  <a:schemeClr val="bg1">
                    <a:lumMod val="50000"/>
                  </a:schemeClr>
                </a:solidFill>
              </a:rPr>
              <a:t>Aktienindex</a:t>
            </a:r>
            <a:endParaRPr lang="en-US" sz="4400" b="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070EA7-229B-643A-2D15-8FD8F390C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846904"/>
            <a:ext cx="3145535" cy="993821"/>
          </a:xfrm>
        </p:spPr>
        <p:txBody>
          <a:bodyPr anchor="t"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sz="900" dirty="0"/>
              <a:t>Top 40 Blue Chip Stocks On the Frankfurt Stock Exchange</a:t>
            </a:r>
          </a:p>
          <a:p>
            <a:pPr>
              <a:lnSpc>
                <a:spcPct val="120000"/>
              </a:lnSpc>
            </a:pPr>
            <a:r>
              <a:rPr lang="en-US" sz="900" dirty="0"/>
              <a:t>Time Series Analysis</a:t>
            </a:r>
          </a:p>
          <a:p>
            <a:pPr>
              <a:lnSpc>
                <a:spcPct val="120000"/>
              </a:lnSpc>
            </a:pPr>
            <a:r>
              <a:rPr lang="en-US" sz="900" dirty="0"/>
              <a:t>H. M. Aquino</a:t>
            </a:r>
          </a:p>
          <a:p>
            <a:pPr>
              <a:lnSpc>
                <a:spcPct val="120000"/>
              </a:lnSpc>
            </a:pPr>
            <a:r>
              <a:rPr lang="en-US" sz="900"/>
              <a:t>27 Mar 2025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D7B6BE-A4E0-4483-BEC5-493AC3E5D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4596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873AF1B-FE85-5BAB-3237-D850F3F65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752" y="966978"/>
            <a:ext cx="6309064" cy="48737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2F2B83-0524-B2BA-6ACA-435DBCB37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6564" y="0"/>
            <a:ext cx="971306" cy="11715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921581-C25F-912F-1D09-BD69953625B7}"/>
              </a:ext>
            </a:extLst>
          </p:cNvPr>
          <p:cNvSpPr txBox="1"/>
          <p:nvPr/>
        </p:nvSpPr>
        <p:spPr>
          <a:xfrm>
            <a:off x="4832752" y="6026199"/>
            <a:ext cx="609971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i="1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900" i="1" dirty="0" err="1">
                <a:solidFill>
                  <a:schemeClr val="bg1">
                    <a:lumMod val="50000"/>
                  </a:schemeClr>
                </a:solidFill>
              </a:rPr>
              <a:t>uk.marketscreener.com</a:t>
            </a:r>
            <a:r>
              <a:rPr lang="en-US" sz="900" i="1" dirty="0">
                <a:solidFill>
                  <a:schemeClr val="bg1">
                    <a:lumMod val="50000"/>
                  </a:schemeClr>
                </a:solidFill>
              </a:rPr>
              <a:t>/quote/index/DAX-7395/heatmap/</a:t>
            </a:r>
          </a:p>
        </p:txBody>
      </p:sp>
    </p:spTree>
    <p:extLst>
      <p:ext uri="{BB962C8B-B14F-4D97-AF65-F5344CB8AC3E}">
        <p14:creationId xmlns:p14="http://schemas.microsoft.com/office/powerpoint/2010/main" val="97183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C4694-8F67-32A3-4FF8-B32BB1BD3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59771-D4D6-A02E-AAC9-B5E03C478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4160520" cy="35661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SARIMAX &amp; ARCH models were effective in forecasting short term prices and volatility. </a:t>
            </a:r>
          </a:p>
          <a:p>
            <a:r>
              <a:rPr lang="en-US" dirty="0"/>
              <a:t>Limitations:</a:t>
            </a:r>
          </a:p>
          <a:p>
            <a:pPr lvl="1"/>
            <a:r>
              <a:rPr lang="en-US" dirty="0"/>
              <a:t>Only used close price data. Does not capture actual historical price movements (high/low) within the day.</a:t>
            </a:r>
          </a:p>
          <a:p>
            <a:pPr lvl="1"/>
            <a:r>
              <a:rPr lang="en-US" dirty="0"/>
              <a:t>Does not incorporate external variables.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A2AA28-4ED9-A83E-5101-2E75462BA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820" y="410119"/>
            <a:ext cx="7772400" cy="1922964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0DAA76B-2401-BE5A-0080-04AE2EA4A3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2186300"/>
              </p:ext>
            </p:extLst>
          </p:nvPr>
        </p:nvGraphicFramePr>
        <p:xfrm>
          <a:off x="4800600" y="2443089"/>
          <a:ext cx="7391400" cy="40047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4F95093-2AA9-D46E-96AB-C2C92F051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9000" y="6431154"/>
            <a:ext cx="5054600" cy="342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C3A139-6C15-6999-49F8-6BE509DB1E5D}"/>
              </a:ext>
            </a:extLst>
          </p:cNvPr>
          <p:cNvSpPr txBox="1"/>
          <p:nvPr/>
        </p:nvSpPr>
        <p:spPr>
          <a:xfrm>
            <a:off x="183996" y="6199632"/>
            <a:ext cx="461660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Actual close prices: https://</a:t>
            </a:r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uk.investing.com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/indices/germany-30-historical-data</a:t>
            </a:r>
          </a:p>
        </p:txBody>
      </p:sp>
    </p:spTree>
    <p:extLst>
      <p:ext uri="{BB962C8B-B14F-4D97-AF65-F5344CB8AC3E}">
        <p14:creationId xmlns:p14="http://schemas.microsoft.com/office/powerpoint/2010/main" val="172276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ance vs Germany debt to gdp : r/EconomyCharts">
            <a:extLst>
              <a:ext uri="{FF2B5EF4-FFF2-40B4-BE49-F238E27FC236}">
                <a16:creationId xmlns:a16="http://schemas.microsoft.com/office/drawing/2014/main" id="{5F060EFF-DF17-117A-8458-E6829B090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3997"/>
            <a:ext cx="6499806" cy="344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5C8DEA-3F36-6AA3-0A6E-7BAE8ED6B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534" y="82028"/>
            <a:ext cx="10890929" cy="109728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highlight>
                  <a:srgbClr val="000000"/>
                </a:highlight>
              </a:rPr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9B090-56A9-C75E-491B-DBC323495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C5E89D-159B-2D1A-E775-A550E4009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6172" y="-12178"/>
            <a:ext cx="7561094" cy="221525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C88EA7-30D3-3D64-C4D9-84BC9EC4C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158" y="1961861"/>
            <a:ext cx="6319778" cy="14201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122EF6F-A0BA-A97A-DED3-91E2FA06BA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9806" y="2088095"/>
            <a:ext cx="5605868" cy="47699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A3CC1A3-7017-4FE4-E9A6-66E98707FC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09800" y="428198"/>
            <a:ext cx="7772400" cy="60836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198111D-1572-5D54-9AC5-2098024A2A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1508" y="1574669"/>
            <a:ext cx="11465594" cy="32214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B947191-0A18-2155-911E-6B5EA071C8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5625" y="0"/>
            <a:ext cx="8517360" cy="24490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5E8D09-8256-11A5-0E2B-0BFA632BDD6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64010" y="2443428"/>
            <a:ext cx="9263979" cy="16587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66722C-9D06-B200-26FB-F39F1A089F0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4868" y="4113463"/>
            <a:ext cx="11482262" cy="2104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0996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68924A-D294-A3CA-8769-0DF6D66F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46298"/>
            <a:ext cx="10847494" cy="1171069"/>
          </a:xfrm>
        </p:spPr>
        <p:txBody>
          <a:bodyPr anchor="t">
            <a:normAutofit/>
          </a:bodyPr>
          <a:lstStyle/>
          <a:p>
            <a:r>
              <a:rPr lang="en-US" dirty="0"/>
              <a:t>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42555A-F9DC-1433-81AE-F679379CA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356" y="585215"/>
            <a:ext cx="8016431" cy="543113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CC89C-D87E-4D24-7307-975E885C5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1069"/>
            <a:ext cx="3823356" cy="3760459"/>
          </a:xfrm>
        </p:spPr>
        <p:txBody>
          <a:bodyPr anchor="t">
            <a:normAutofit/>
          </a:bodyPr>
          <a:lstStyle/>
          <a:p>
            <a:r>
              <a:rPr lang="en-US" dirty="0"/>
              <a:t>10-year daily close price data (13 Mar 2015 - 2025) – </a:t>
            </a:r>
            <a:r>
              <a:rPr lang="en-US" dirty="0" err="1">
                <a:hlinkClick r:id="rId4"/>
              </a:rPr>
              <a:t>uk.investing.com</a:t>
            </a:r>
            <a:endParaRPr lang="en-US" dirty="0"/>
          </a:p>
          <a:p>
            <a:r>
              <a:rPr lang="en-US" dirty="0"/>
              <a:t>2,589 observations</a:t>
            </a:r>
          </a:p>
          <a:p>
            <a:r>
              <a:rPr lang="en-US" dirty="0"/>
              <a:t>Cast data types (date &amp; float)</a:t>
            </a:r>
          </a:p>
          <a:p>
            <a:r>
              <a:rPr lang="en-US" dirty="0"/>
              <a:t>Non-stationary data</a:t>
            </a:r>
          </a:p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EA0F4A6-3CC9-C9E2-BA02-58FA29F7D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DF949848-DCF7-490F-1784-E3702B08A0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213" y="4029828"/>
            <a:ext cx="29718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87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490862-7121-B71C-5F86-C54D4FBE0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DAED3-D33C-A8F8-49DB-9D94F5E44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737859" cy="1097280"/>
          </a:xfrm>
        </p:spPr>
        <p:txBody>
          <a:bodyPr>
            <a:normAutofit/>
          </a:bodyPr>
          <a:lstStyle/>
          <a:p>
            <a:r>
              <a:rPr lang="en-US"/>
              <a:t>Method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6670808D-7801-E1D7-F8D8-4BCDF4556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062003"/>
            <a:ext cx="5455920" cy="4238213"/>
          </a:xfrm>
        </p:spPr>
        <p:txBody>
          <a:bodyPr>
            <a:normAutofit/>
          </a:bodyPr>
          <a:lstStyle/>
          <a:p>
            <a:r>
              <a:rPr lang="en-US" dirty="0"/>
              <a:t>First tried ARIMA(0,1,0) using differencing, ACF, &amp; PACF plots. Changed because:</a:t>
            </a:r>
          </a:p>
          <a:p>
            <a:pPr lvl="1"/>
            <a:r>
              <a:rPr lang="en-US" dirty="0"/>
              <a:t>Seasonal patterns observed in the data.</a:t>
            </a:r>
          </a:p>
          <a:p>
            <a:pPr lvl="1"/>
            <a:r>
              <a:rPr lang="en-US" dirty="0"/>
              <a:t>Series affected by multiple trends (yearly cycles).</a:t>
            </a:r>
          </a:p>
          <a:p>
            <a:pPr lvl="1"/>
            <a:r>
              <a:rPr lang="en-US" dirty="0"/>
              <a:t>Series influenced by additional explanatory variables.</a:t>
            </a:r>
          </a:p>
          <a:p>
            <a:pPr lvl="1"/>
            <a:r>
              <a:rPr lang="en-US" dirty="0"/>
              <a:t>Result: Returning flat forecasts.</a:t>
            </a:r>
          </a:p>
          <a:p>
            <a:r>
              <a:rPr lang="en-US" dirty="0"/>
              <a:t>SARIMAX(1,1,0) is the best model. Captures trend and short-term autocorrelation.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5E0DA7-5312-1A58-5EF1-37F97EACB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68306"/>
            <a:ext cx="6020532" cy="381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3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A8A2E-B519-5E80-F9EC-73B2E2D05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0"/>
            <a:ext cx="6127542" cy="1097280"/>
          </a:xfrm>
        </p:spPr>
        <p:txBody>
          <a:bodyPr anchor="b">
            <a:normAutofit/>
          </a:bodyPr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67F1D-2F47-3E1C-5FCA-51BEAFF4B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182273"/>
            <a:ext cx="5038825" cy="3892479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</a:pPr>
            <a:r>
              <a:rPr lang="en-US" sz="1500" dirty="0"/>
              <a:t>Ljung-Box test for white noise</a:t>
            </a:r>
          </a:p>
          <a:p>
            <a:pPr>
              <a:lnSpc>
                <a:spcPct val="110000"/>
              </a:lnSpc>
            </a:pPr>
            <a:r>
              <a:rPr lang="en-US" sz="1500" dirty="0"/>
              <a:t>Ho: The residuals are independently distributed (i.e., no autocorrelation, white noise)</a:t>
            </a:r>
          </a:p>
          <a:p>
            <a:pPr>
              <a:lnSpc>
                <a:spcPct val="110000"/>
              </a:lnSpc>
            </a:pPr>
            <a:r>
              <a:rPr lang="en-US" sz="1500" dirty="0" err="1"/>
              <a:t>Lb</a:t>
            </a:r>
            <a:r>
              <a:rPr lang="en-US" sz="1500" dirty="0"/>
              <a:t> Test statistic = 3.778801</a:t>
            </a:r>
          </a:p>
          <a:p>
            <a:pPr>
              <a:lnSpc>
                <a:spcPct val="110000"/>
              </a:lnSpc>
            </a:pPr>
            <a:r>
              <a:rPr lang="en-US" sz="1500" dirty="0" err="1"/>
              <a:t>Lb</a:t>
            </a:r>
            <a:r>
              <a:rPr lang="en-US" sz="1500" dirty="0"/>
              <a:t> P-value = 0.956774</a:t>
            </a:r>
          </a:p>
          <a:p>
            <a:pPr lvl="1">
              <a:lnSpc>
                <a:spcPct val="110000"/>
              </a:lnSpc>
            </a:pPr>
            <a:r>
              <a:rPr lang="en-US" sz="1500" dirty="0"/>
              <a:t>Residuals consistent with white noise (i.e., no autocorrelation)</a:t>
            </a:r>
          </a:p>
          <a:p>
            <a:pPr>
              <a:lnSpc>
                <a:spcPct val="110000"/>
              </a:lnSpc>
            </a:pPr>
            <a:r>
              <a:rPr lang="en-US" sz="1500" dirty="0"/>
              <a:t>Conclusion: Residuals appear random. Good sign for model diagnostics. Suggests </a:t>
            </a:r>
            <a:r>
              <a:rPr lang="en-US" sz="1500" b="1" dirty="0"/>
              <a:t>model captured underlying structure of the data well</a:t>
            </a:r>
            <a:r>
              <a:rPr lang="en-US" sz="1500" dirty="0"/>
              <a:t>, leaving only noise</a:t>
            </a:r>
          </a:p>
          <a:p>
            <a:pPr>
              <a:lnSpc>
                <a:spcPct val="110000"/>
              </a:lnSpc>
            </a:pPr>
            <a:r>
              <a:rPr lang="en-US" sz="1500" dirty="0"/>
              <a:t>ARCH found sufficient. </a:t>
            </a:r>
          </a:p>
          <a:p>
            <a:pPr lvl="1">
              <a:lnSpc>
                <a:spcPct val="110000"/>
              </a:lnSpc>
            </a:pPr>
            <a:r>
              <a:rPr lang="en-US" sz="1300" dirty="0"/>
              <a:t>When doing GARCH, beta[1] found statistically zero, so the model effectively reduces to ARCH</a:t>
            </a:r>
          </a:p>
          <a:p>
            <a:pPr lvl="1">
              <a:lnSpc>
                <a:spcPct val="110000"/>
              </a:lnSpc>
            </a:pPr>
            <a:r>
              <a:rPr lang="en-US" sz="1300" dirty="0"/>
              <a:t>Higher log likelihood for ARCH than GARCH’s</a:t>
            </a:r>
          </a:p>
          <a:p>
            <a:pPr lvl="1">
              <a:lnSpc>
                <a:spcPct val="110000"/>
              </a:lnSpc>
            </a:pPr>
            <a:r>
              <a:rPr lang="en-US" sz="1300" dirty="0"/>
              <a:t>ARCH AIC &amp; BIC was lower than GARCH’s</a:t>
            </a:r>
          </a:p>
          <a:p>
            <a:pPr lvl="1">
              <a:lnSpc>
                <a:spcPct val="110000"/>
              </a:lnSpc>
            </a:pPr>
            <a:r>
              <a:rPr lang="en-US" sz="1300" dirty="0"/>
              <a:t>Model focuses on volatility (mu p=0.29) and captures time-varying volatility well (alpha[1] = 0.001)</a:t>
            </a:r>
          </a:p>
          <a:p>
            <a:pPr>
              <a:lnSpc>
                <a:spcPct val="110000"/>
              </a:lnSpc>
            </a:pPr>
            <a:endParaRPr lang="en-US" sz="1500" dirty="0"/>
          </a:p>
          <a:p>
            <a:pPr>
              <a:lnSpc>
                <a:spcPct val="110000"/>
              </a:lnSpc>
            </a:pPr>
            <a:endParaRPr lang="en-US" sz="1500" dirty="0"/>
          </a:p>
          <a:p>
            <a:pPr lvl="1">
              <a:lnSpc>
                <a:spcPct val="110000"/>
              </a:lnSpc>
            </a:pPr>
            <a:endParaRPr lang="en-US" sz="1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1E5440-5928-CECF-D894-F4D216F15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622" y="56780"/>
            <a:ext cx="4545554" cy="30796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F75BAD-C945-839C-017D-6C4B8892F9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7622" y="3006503"/>
            <a:ext cx="4545554" cy="3068249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D7F0166-5104-70BA-EFEB-5271B630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D09A1AD-27FB-D60E-55F5-8F4304018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8905" y="99016"/>
            <a:ext cx="6443477" cy="607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3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9110D0-3D99-7B04-E8C7-2A2CA1228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20163B-393C-3567-3786-573521613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9126" y="979051"/>
            <a:ext cx="2811879" cy="1807048"/>
          </a:xfrm>
        </p:spPr>
        <p:txBody>
          <a:bodyPr anchor="b">
            <a:normAutofit/>
          </a:bodyPr>
          <a:lstStyle/>
          <a:p>
            <a:r>
              <a:rPr lang="en-US" sz="3600" dirty="0"/>
              <a:t>Method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58A4E2-177B-047D-8534-B7DB2BD935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75" r="-2" b="-2"/>
          <a:stretch/>
        </p:blipFill>
        <p:spPr>
          <a:xfrm>
            <a:off x="92868" y="538600"/>
            <a:ext cx="8533388" cy="582064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C7985C-B0C3-CC50-E86A-B5EBA40E0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" y="6359240"/>
            <a:ext cx="82296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E9FFA-1684-3AA3-F7C9-AC10D6151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9128" y="2922624"/>
            <a:ext cx="2811880" cy="3409950"/>
          </a:xfrm>
        </p:spPr>
        <p:txBody>
          <a:bodyPr anchor="t">
            <a:normAutofit/>
          </a:bodyPr>
          <a:lstStyle/>
          <a:p>
            <a:r>
              <a:rPr lang="en-US" dirty="0"/>
              <a:t>Plot </a:t>
            </a:r>
            <a:r>
              <a:rPr lang="en-US" b="1" dirty="0">
                <a:solidFill>
                  <a:srgbClr val="FF0000"/>
                </a:solidFill>
              </a:rPr>
              <a:t>Fitted data </a:t>
            </a:r>
            <a:r>
              <a:rPr lang="en-US" dirty="0"/>
              <a:t>vs </a:t>
            </a:r>
            <a:r>
              <a:rPr lang="en-US" b="1" dirty="0">
                <a:solidFill>
                  <a:srgbClr val="0070C0"/>
                </a:solidFill>
              </a:rPr>
              <a:t>Actual</a:t>
            </a:r>
          </a:p>
          <a:p>
            <a:r>
              <a:rPr lang="en-US" dirty="0"/>
              <a:t>Eyeball: looks reasonable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9E38DB-9284-FB81-1B36-ABA3332B9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657" y="0"/>
            <a:ext cx="68464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307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5BFA-6A67-D6E0-DBF4-5F3A79DAE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0AF6E-BDFD-0E7A-3AB8-5760EB6AD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E88FE3-2AB3-F8AD-1776-68DF27FBF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974" y="241660"/>
            <a:ext cx="9412026" cy="63746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3CB8E8-C0F0-17E0-C845-D8986F983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93" y="2216765"/>
            <a:ext cx="2612781" cy="22526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F9A967-8E24-171B-554D-D35E3141E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9974" y="241660"/>
            <a:ext cx="9412026" cy="639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31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8C967-1210-3A2F-49C1-9852F0C1F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69C78-0B61-52A9-F18D-26C5A49A8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21B05-1CB4-725D-7AC6-2F81AB253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08FE0A-BFD6-1C48-739B-2822734AF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344" y="517448"/>
            <a:ext cx="9357654" cy="63378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F5BB6F-28F2-965F-781B-4B9CF13DD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344" y="522020"/>
            <a:ext cx="9483656" cy="62688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982E79-5B91-13B7-0656-11FD3A15BD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2960" y="871402"/>
            <a:ext cx="3208421" cy="83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3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30905-87F3-C945-919F-93B618F38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36D93-6B7E-8700-10E2-8F30C7F1F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3139F-567B-7C55-8918-991D9DC27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3258152" cy="356616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837280-9DC5-0DD9-6ECD-8B55021FF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8232" y="723552"/>
            <a:ext cx="8148171" cy="54108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0BA21F-DB23-DE1D-F6ED-394182265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829604"/>
            <a:ext cx="3898232" cy="19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09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3686</TotalTime>
  <Words>905</Words>
  <Application>Microsoft Macintosh PowerPoint</Application>
  <PresentationFormat>Widescreen</PresentationFormat>
  <Paragraphs>88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DeepSeek-CJK-patch</vt:lpstr>
      <vt:lpstr>Grandview Display</vt:lpstr>
      <vt:lpstr>DashVTI</vt:lpstr>
      <vt:lpstr>DAX Deutscher Aktienindex</vt:lpstr>
      <vt:lpstr>Why?</vt:lpstr>
      <vt:lpstr>Data</vt:lpstr>
      <vt:lpstr>Method</vt:lpstr>
      <vt:lpstr>Method</vt:lpstr>
      <vt:lpstr>Method</vt:lpstr>
      <vt:lpstr>Results</vt:lpstr>
      <vt:lpstr>Results</vt:lpstr>
      <vt:lpstr>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[Student] Hector Aquino</dc:creator>
  <cp:lastModifiedBy>[Student] Hector Aquino</cp:lastModifiedBy>
  <cp:revision>1</cp:revision>
  <dcterms:created xsi:type="dcterms:W3CDTF">2025-03-24T12:27:45Z</dcterms:created>
  <dcterms:modified xsi:type="dcterms:W3CDTF">2025-03-27T13:13:37Z</dcterms:modified>
</cp:coreProperties>
</file>

<file path=docProps/thumbnail.jpeg>
</file>